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6" r:id="rId7"/>
    <p:sldId id="267" r:id="rId8"/>
    <p:sldId id="265" r:id="rId9"/>
    <p:sldId id="262" r:id="rId10"/>
    <p:sldId id="263" r:id="rId11"/>
    <p:sldId id="264"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7A9886F-9320-4446-88CB-4B8195002AE0}" type="datetimeFigureOut">
              <a:rPr lang="en-US" smtClean="0"/>
              <a:pPr/>
              <a:t>5/17/2011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C2A14D2-F373-44A2-9B62-F4F8DBE7820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9886F-9320-4446-88CB-4B8195002AE0}"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9886F-9320-4446-88CB-4B8195002AE0}"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7A9886F-9320-4446-88CB-4B8195002AE0}"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A9886F-9320-4446-88CB-4B8195002AE0}"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A14D2-F373-44A2-9B62-F4F8DBE7820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A9886F-9320-4446-88CB-4B8195002AE0}"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7A9886F-9320-4446-88CB-4B8195002AE0}" type="datetimeFigureOut">
              <a:rPr lang="en-US" smtClean="0"/>
              <a:pPr/>
              <a:t>5/17/2011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A9886F-9320-4446-88CB-4B8195002AE0}" type="datetimeFigureOut">
              <a:rPr lang="en-US" smtClean="0"/>
              <a:pPr/>
              <a:t>5/17/2011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9886F-9320-4446-88CB-4B8195002AE0}" type="datetimeFigureOut">
              <a:rPr lang="en-US" smtClean="0"/>
              <a:pPr/>
              <a:t>5/17/2011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7A9886F-9320-4446-88CB-4B8195002AE0}"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2A14D2-F373-44A2-9B62-F4F8DBE782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7A9886F-9320-4446-88CB-4B8195002AE0}" type="datetimeFigureOut">
              <a:rPr lang="en-US" smtClean="0"/>
              <a:pPr/>
              <a:t>5/17/2011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C2A14D2-F373-44A2-9B62-F4F8DBE7820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7A9886F-9320-4446-88CB-4B8195002AE0}" type="datetimeFigureOut">
              <a:rPr lang="en-US" smtClean="0"/>
              <a:pPr/>
              <a:t>5/17/2011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C2A14D2-F373-44A2-9B62-F4F8DBE7820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851648" cy="1828800"/>
          </a:xfrm>
        </p:spPr>
        <p:txBody>
          <a:bodyPr>
            <a:normAutofit fontScale="90000"/>
          </a:bodyPr>
          <a:lstStyle/>
          <a:p>
            <a:pPr algn="ctr"/>
            <a:r>
              <a:rPr lang="en-US" dirty="0" smtClean="0"/>
              <a:t>How Many Basketball Shots Can You Make In One Minute?</a:t>
            </a:r>
            <a:endParaRPr lang="en-US" dirty="0"/>
          </a:p>
        </p:txBody>
      </p:sp>
      <p:sp>
        <p:nvSpPr>
          <p:cNvPr id="3" name="Subtitle 2"/>
          <p:cNvSpPr>
            <a:spLocks noGrp="1"/>
          </p:cNvSpPr>
          <p:nvPr>
            <p:ph type="subTitle" idx="1"/>
          </p:nvPr>
        </p:nvSpPr>
        <p:spPr/>
        <p:txBody>
          <a:bodyPr/>
          <a:lstStyle/>
          <a:p>
            <a:r>
              <a:rPr lang="en-US" dirty="0" smtClean="0"/>
              <a:t>Chris Torgalski</a:t>
            </a:r>
          </a:p>
          <a:p>
            <a:r>
              <a:rPr lang="en-US" dirty="0" smtClean="0"/>
              <a:t>Jin Lee</a:t>
            </a:r>
          </a:p>
          <a:p>
            <a:r>
              <a:rPr lang="en-US" dirty="0" smtClean="0"/>
              <a:t>Block One</a:t>
            </a:r>
          </a:p>
        </p:txBody>
      </p:sp>
      <p:pic>
        <p:nvPicPr>
          <p:cNvPr id="14338" name="Picture 2" descr="http://www.aasdweb.com/basketball.jpg"/>
          <p:cNvPicPr>
            <a:picLocks noChangeAspect="1" noChangeArrowheads="1"/>
          </p:cNvPicPr>
          <p:nvPr/>
        </p:nvPicPr>
        <p:blipFill>
          <a:blip r:embed="rId2" cstate="print"/>
          <a:srcRect/>
          <a:stretch>
            <a:fillRect/>
          </a:stretch>
        </p:blipFill>
        <p:spPr bwMode="auto">
          <a:xfrm>
            <a:off x="0" y="3133624"/>
            <a:ext cx="2895600" cy="3724376"/>
          </a:xfrm>
          <a:prstGeom prst="rect">
            <a:avLst/>
          </a:prstGeom>
          <a:noFill/>
        </p:spPr>
      </p:pic>
      <p:pic>
        <p:nvPicPr>
          <p:cNvPr id="14340" name="Picture 4" descr="http://sasd.k12.pa.us/uploadedImages/ShalerAreaHS/Staff/Mullen/basketball_clipart_ball.gif"/>
          <p:cNvPicPr>
            <a:picLocks noChangeAspect="1" noChangeArrowheads="1"/>
          </p:cNvPicPr>
          <p:nvPr/>
        </p:nvPicPr>
        <p:blipFill>
          <a:blip r:embed="rId3" cstate="print"/>
          <a:srcRect/>
          <a:stretch>
            <a:fillRect/>
          </a:stretch>
        </p:blipFill>
        <p:spPr bwMode="auto">
          <a:xfrm>
            <a:off x="6858000" y="4572000"/>
            <a:ext cx="2286000" cy="2286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Marginal Distribution of Playing Sports</a:t>
            </a:r>
            <a:endParaRPr lang="en-US" dirty="0"/>
          </a:p>
        </p:txBody>
      </p:sp>
      <p:sp>
        <p:nvSpPr>
          <p:cNvPr id="3" name="Content Placeholder 2"/>
          <p:cNvSpPr>
            <a:spLocks noGrp="1"/>
          </p:cNvSpPr>
          <p:nvPr>
            <p:ph idx="1"/>
          </p:nvPr>
        </p:nvSpPr>
        <p:spPr>
          <a:xfrm>
            <a:off x="4800600" y="1905000"/>
            <a:ext cx="3962400" cy="4419600"/>
          </a:xfrm>
        </p:spPr>
        <p:txBody>
          <a:bodyPr/>
          <a:lstStyle/>
          <a:p>
            <a:endParaRPr lang="en-US" dirty="0" smtClean="0"/>
          </a:p>
          <a:p>
            <a:endParaRPr lang="en-US" dirty="0" smtClean="0"/>
          </a:p>
          <a:p>
            <a:endParaRPr lang="en-US" dirty="0" smtClean="0"/>
          </a:p>
          <a:p>
            <a:r>
              <a:rPr lang="en-US" dirty="0" smtClean="0"/>
              <a:t>No: 14/35 = 40%</a:t>
            </a:r>
          </a:p>
          <a:p>
            <a:endParaRPr lang="en-US" dirty="0" smtClean="0"/>
          </a:p>
          <a:p>
            <a:r>
              <a:rPr lang="en-US" dirty="0" smtClean="0"/>
              <a:t>Yes: 21/35 = 60%</a:t>
            </a:r>
            <a:endParaRPr lang="en-US" dirty="0"/>
          </a:p>
        </p:txBody>
      </p:sp>
      <p:pic>
        <p:nvPicPr>
          <p:cNvPr id="4" name="Picture 3"/>
          <p:cNvPicPr/>
          <p:nvPr/>
        </p:nvPicPr>
        <p:blipFill>
          <a:blip r:embed="rId2" cstate="print"/>
          <a:srcRect/>
          <a:stretch>
            <a:fillRect/>
          </a:stretch>
        </p:blipFill>
        <p:spPr bwMode="auto">
          <a:xfrm>
            <a:off x="381000" y="2286000"/>
            <a:ext cx="3810000" cy="3733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Distribution</a:t>
            </a:r>
            <a:endParaRPr lang="en-US" dirty="0"/>
          </a:p>
        </p:txBody>
      </p:sp>
      <p:sp>
        <p:nvSpPr>
          <p:cNvPr id="3" name="Content Placeholder 2"/>
          <p:cNvSpPr>
            <a:spLocks noGrp="1"/>
          </p:cNvSpPr>
          <p:nvPr>
            <p:ph idx="1"/>
          </p:nvPr>
        </p:nvSpPr>
        <p:spPr>
          <a:xfrm>
            <a:off x="457200" y="4267200"/>
            <a:ext cx="8229600" cy="2590800"/>
          </a:xfrm>
        </p:spPr>
        <p:txBody>
          <a:bodyPr>
            <a:normAutofit/>
          </a:bodyPr>
          <a:lstStyle/>
          <a:p>
            <a:pPr algn="ctr">
              <a:buNone/>
            </a:pPr>
            <a:r>
              <a:rPr lang="en-US" b="1" u="sng" dirty="0" smtClean="0"/>
              <a:t>Association of Variables</a:t>
            </a:r>
            <a:endParaRPr lang="en-US" dirty="0" smtClean="0"/>
          </a:p>
          <a:p>
            <a:pPr algn="ctr"/>
            <a:r>
              <a:rPr lang="en-US" dirty="0" smtClean="0"/>
              <a:t>We can that gender and whether or not someone plays a sport competitively are not independent because their marginal distributions of one variable does not equal the conditional distribution of the other variable.</a:t>
            </a:r>
          </a:p>
          <a:p>
            <a:pPr algn="ctr"/>
            <a:endParaRPr lang="en-US" dirty="0"/>
          </a:p>
        </p:txBody>
      </p:sp>
      <p:pic>
        <p:nvPicPr>
          <p:cNvPr id="5" name="Picture 4"/>
          <p:cNvPicPr/>
          <p:nvPr/>
        </p:nvPicPr>
        <p:blipFill>
          <a:blip r:embed="rId2" cstate="print"/>
          <a:srcRect/>
          <a:stretch>
            <a:fillRect/>
          </a:stretch>
        </p:blipFill>
        <p:spPr bwMode="auto">
          <a:xfrm>
            <a:off x="1295400" y="1752600"/>
            <a:ext cx="7010400" cy="2590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Bias/Error</a:t>
            </a:r>
            <a:endParaRPr lang="en-US" dirty="0"/>
          </a:p>
        </p:txBody>
      </p:sp>
      <p:sp>
        <p:nvSpPr>
          <p:cNvPr id="3" name="Content Placeholder 2"/>
          <p:cNvSpPr>
            <a:spLocks noGrp="1"/>
          </p:cNvSpPr>
          <p:nvPr>
            <p:ph idx="1"/>
          </p:nvPr>
        </p:nvSpPr>
        <p:spPr/>
        <p:txBody>
          <a:bodyPr/>
          <a:lstStyle/>
          <a:p>
            <a:r>
              <a:rPr lang="en-US" dirty="0" smtClean="0"/>
              <a:t>Data collectors could have counted the number of shots made incorrectly</a:t>
            </a:r>
          </a:p>
          <a:p>
            <a:r>
              <a:rPr lang="en-US" dirty="0" smtClean="0"/>
              <a:t>People could have shot from in front of </a:t>
            </a:r>
            <a:r>
              <a:rPr lang="en-US" smtClean="0"/>
              <a:t>the line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 sample of 35 people that we collected can lead us to assume that:</a:t>
            </a:r>
          </a:p>
          <a:p>
            <a:pPr lvl="1"/>
            <a:r>
              <a:rPr lang="en-US" dirty="0" smtClean="0"/>
              <a:t>The amount of shots people will make in one minute will vary but most people will make around five shots</a:t>
            </a:r>
          </a:p>
          <a:p>
            <a:pPr lvl="1"/>
            <a:r>
              <a:rPr lang="en-US" dirty="0" smtClean="0"/>
              <a:t>Whether or not someone plays a sport does not have a huge effect on the amount of shots made</a:t>
            </a:r>
          </a:p>
          <a:p>
            <a:pPr lvl="1"/>
            <a:r>
              <a:rPr lang="en-US" dirty="0" smtClean="0"/>
              <a:t>We should have had more evenly distributed data among the categorical values to get more </a:t>
            </a:r>
            <a:r>
              <a:rPr lang="en-US" smtClean="0"/>
              <a:t>accurate results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a:buNone/>
            </a:pPr>
            <a:r>
              <a:rPr lang="en-US" dirty="0" smtClean="0"/>
              <a:t>	Our experiment was to see how many basketball  shots a person could make in one minute.  To keep the experiment constant and fair for all people we set the basket at the same height for everyone, had everyone use the same ball, and shot from behind the same line.  We broke up the data by whether they play sports competitively, by which partner collected the data, and by the subject’s gender.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Data</a:t>
            </a:r>
            <a:endParaRPr lang="en-US" dirty="0"/>
          </a:p>
        </p:txBody>
      </p:sp>
      <p:sp>
        <p:nvSpPr>
          <p:cNvPr id="3" name="Content Placeholder 2"/>
          <p:cNvSpPr>
            <a:spLocks noGrp="1"/>
          </p:cNvSpPr>
          <p:nvPr>
            <p:ph idx="1"/>
          </p:nvPr>
        </p:nvSpPr>
        <p:spPr>
          <a:xfrm>
            <a:off x="381000" y="5257800"/>
            <a:ext cx="8305800" cy="1600200"/>
          </a:xfrm>
        </p:spPr>
        <p:txBody>
          <a:bodyPr/>
          <a:lstStyle/>
          <a:p>
            <a:r>
              <a:rPr lang="en-US" dirty="0" smtClean="0"/>
              <a:t>Shape: Bimodal with a right skew</a:t>
            </a:r>
          </a:p>
          <a:p>
            <a:r>
              <a:rPr lang="en-US" dirty="0" smtClean="0"/>
              <a:t>Center: Median – 5</a:t>
            </a:r>
          </a:p>
          <a:p>
            <a:r>
              <a:rPr lang="en-US" dirty="0" smtClean="0"/>
              <a:t>Range: (1,12)</a:t>
            </a:r>
            <a:endParaRPr lang="en-US" dirty="0"/>
          </a:p>
        </p:txBody>
      </p:sp>
      <p:pic>
        <p:nvPicPr>
          <p:cNvPr id="4" name="Picture 3"/>
          <p:cNvPicPr/>
          <p:nvPr/>
        </p:nvPicPr>
        <p:blipFill>
          <a:blip r:embed="rId2" cstate="print"/>
          <a:srcRect/>
          <a:stretch>
            <a:fillRect/>
          </a:stretch>
        </p:blipFill>
        <p:spPr bwMode="auto">
          <a:xfrm>
            <a:off x="4419600" y="1905000"/>
            <a:ext cx="4343400" cy="32004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280987" y="1828800"/>
            <a:ext cx="3376613" cy="3276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Normality</a:t>
            </a:r>
            <a:endParaRPr lang="en-US" dirty="0"/>
          </a:p>
        </p:txBody>
      </p:sp>
      <p:sp>
        <p:nvSpPr>
          <p:cNvPr id="3" name="Content Placeholder 2"/>
          <p:cNvSpPr>
            <a:spLocks noGrp="1"/>
          </p:cNvSpPr>
          <p:nvPr>
            <p:ph idx="1"/>
          </p:nvPr>
        </p:nvSpPr>
        <p:spPr>
          <a:xfrm>
            <a:off x="457200" y="5029200"/>
            <a:ext cx="8229600" cy="1676400"/>
          </a:xfrm>
        </p:spPr>
        <p:txBody>
          <a:bodyPr/>
          <a:lstStyle/>
          <a:p>
            <a:r>
              <a:rPr lang="en-US" dirty="0" smtClean="0"/>
              <a:t>Not normal because the data dips at the lower numbers</a:t>
            </a:r>
            <a:endParaRPr lang="en-US" dirty="0"/>
          </a:p>
        </p:txBody>
      </p:sp>
      <p:pic>
        <p:nvPicPr>
          <p:cNvPr id="4" name="Picture 3"/>
          <p:cNvPicPr/>
          <p:nvPr/>
        </p:nvPicPr>
        <p:blipFill>
          <a:blip r:embed="rId2" cstate="print"/>
          <a:srcRect/>
          <a:stretch>
            <a:fillRect/>
          </a:stretch>
        </p:blipFill>
        <p:spPr bwMode="auto">
          <a:xfrm>
            <a:off x="228600" y="1828800"/>
            <a:ext cx="8534400" cy="304799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a:stretch>
            <a:fillRect/>
          </a:stretch>
        </p:blipFill>
        <p:spPr bwMode="auto">
          <a:xfrm>
            <a:off x="0" y="1752600"/>
            <a:ext cx="4038600" cy="34290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Partner Data</a:t>
            </a:r>
            <a:endParaRPr lang="en-US" dirty="0"/>
          </a:p>
        </p:txBody>
      </p:sp>
      <p:sp>
        <p:nvSpPr>
          <p:cNvPr id="3" name="Content Placeholder 2"/>
          <p:cNvSpPr>
            <a:spLocks noGrp="1"/>
          </p:cNvSpPr>
          <p:nvPr>
            <p:ph idx="1"/>
          </p:nvPr>
        </p:nvSpPr>
        <p:spPr>
          <a:xfrm>
            <a:off x="990600" y="3886200"/>
            <a:ext cx="4343400" cy="2971800"/>
          </a:xfrm>
        </p:spPr>
        <p:txBody>
          <a:bodyPr>
            <a:normAutofit fontScale="62500" lnSpcReduction="20000"/>
          </a:bodyPr>
          <a:lstStyle/>
          <a:p>
            <a:pPr algn="ctr">
              <a:buNone/>
            </a:pPr>
            <a:r>
              <a:rPr lang="en-US" b="1" u="sng" dirty="0" smtClean="0"/>
              <a:t>Chris</a:t>
            </a:r>
          </a:p>
          <a:p>
            <a:pPr algn="ctr"/>
            <a:r>
              <a:rPr lang="en-US" dirty="0" smtClean="0"/>
              <a:t>Shape: unimodal, right skewed</a:t>
            </a:r>
          </a:p>
          <a:p>
            <a:pPr algn="ctr"/>
            <a:r>
              <a:rPr lang="en-US" dirty="0" smtClean="0"/>
              <a:t>Center: median - 5</a:t>
            </a:r>
          </a:p>
          <a:p>
            <a:pPr algn="ctr"/>
            <a:r>
              <a:rPr lang="en-US" dirty="0" smtClean="0"/>
              <a:t>Range: (2,9)</a:t>
            </a:r>
          </a:p>
          <a:p>
            <a:pPr algn="ctr">
              <a:buNone/>
            </a:pPr>
            <a:r>
              <a:rPr lang="en-US" b="1" u="sng" dirty="0" smtClean="0"/>
              <a:t>Jin</a:t>
            </a:r>
          </a:p>
          <a:p>
            <a:pPr algn="ctr"/>
            <a:r>
              <a:rPr lang="en-US" dirty="0" smtClean="0"/>
              <a:t>Shape: unimodal, symmetric</a:t>
            </a:r>
          </a:p>
          <a:p>
            <a:pPr algn="ctr"/>
            <a:r>
              <a:rPr lang="en-US" dirty="0" smtClean="0"/>
              <a:t>Center: mean – 5.86</a:t>
            </a:r>
          </a:p>
          <a:p>
            <a:pPr algn="ctr"/>
            <a:r>
              <a:rPr lang="en-US" dirty="0" smtClean="0"/>
              <a:t>Range</a:t>
            </a:r>
            <a:r>
              <a:rPr lang="en-US" dirty="0" smtClean="0">
                <a:sym typeface="Wingdings" pitchFamily="2" charset="2"/>
              </a:rPr>
              <a:t>: (1,12)</a:t>
            </a:r>
          </a:p>
          <a:p>
            <a:pPr algn="ctr">
              <a:buNone/>
            </a:pPr>
            <a:r>
              <a:rPr lang="en-US" b="1" u="sng" dirty="0" smtClean="0">
                <a:sym typeface="Wingdings" pitchFamily="2" charset="2"/>
              </a:rPr>
              <a:t>Comparison</a:t>
            </a:r>
          </a:p>
          <a:p>
            <a:pPr algn="ctr"/>
            <a:r>
              <a:rPr lang="en-US" dirty="0" smtClean="0"/>
              <a:t>Jin collected more data and has a greater mean, median and range than Chris does.  </a:t>
            </a:r>
            <a:endParaRPr lang="en-US" dirty="0"/>
          </a:p>
        </p:txBody>
      </p:sp>
      <p:pic>
        <p:nvPicPr>
          <p:cNvPr id="5" name="Picture 4"/>
          <p:cNvPicPr/>
          <p:nvPr/>
        </p:nvPicPr>
        <p:blipFill>
          <a:blip r:embed="rId3" cstate="print"/>
          <a:srcRect/>
          <a:stretch>
            <a:fillRect/>
          </a:stretch>
        </p:blipFill>
        <p:spPr bwMode="auto">
          <a:xfrm>
            <a:off x="5562600" y="0"/>
            <a:ext cx="3581400" cy="302895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5295900" y="3276600"/>
            <a:ext cx="3848100" cy="30956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ctr"/>
            <a:r>
              <a:rPr lang="en-US" dirty="0" smtClean="0"/>
              <a:t>Gender Data</a:t>
            </a:r>
            <a:endParaRPr lang="en-US" dirty="0"/>
          </a:p>
        </p:txBody>
      </p:sp>
      <p:sp>
        <p:nvSpPr>
          <p:cNvPr id="3" name="Content Placeholder 2"/>
          <p:cNvSpPr>
            <a:spLocks noGrp="1"/>
          </p:cNvSpPr>
          <p:nvPr>
            <p:ph idx="1"/>
          </p:nvPr>
        </p:nvSpPr>
        <p:spPr>
          <a:xfrm>
            <a:off x="5791200" y="1752600"/>
            <a:ext cx="3352800" cy="4648200"/>
          </a:xfrm>
        </p:spPr>
        <p:txBody>
          <a:bodyPr>
            <a:normAutofit fontScale="70000" lnSpcReduction="20000"/>
          </a:bodyPr>
          <a:lstStyle/>
          <a:p>
            <a:pPr algn="ctr">
              <a:buNone/>
            </a:pPr>
            <a:r>
              <a:rPr lang="en-US" b="1" u="sng" dirty="0" smtClean="0"/>
              <a:t>Female</a:t>
            </a:r>
          </a:p>
          <a:p>
            <a:pPr algn="ctr"/>
            <a:r>
              <a:rPr lang="en-US" dirty="0" smtClean="0"/>
              <a:t>Shape: unimodal, right skewed</a:t>
            </a:r>
          </a:p>
          <a:p>
            <a:pPr algn="ctr"/>
            <a:r>
              <a:rPr lang="en-US" dirty="0" smtClean="0"/>
              <a:t>Center: median - 3</a:t>
            </a:r>
          </a:p>
          <a:p>
            <a:pPr algn="ctr"/>
            <a:r>
              <a:rPr lang="en-US" dirty="0" smtClean="0"/>
              <a:t>Range: (1,9)</a:t>
            </a:r>
          </a:p>
          <a:p>
            <a:pPr algn="ctr">
              <a:buNone/>
            </a:pPr>
            <a:r>
              <a:rPr lang="en-US" b="1" u="sng" dirty="0" smtClean="0"/>
              <a:t>Male</a:t>
            </a:r>
          </a:p>
          <a:p>
            <a:pPr algn="ctr"/>
            <a:r>
              <a:rPr lang="en-US" dirty="0" smtClean="0"/>
              <a:t>Shape: unimodal, symmetric</a:t>
            </a:r>
          </a:p>
          <a:p>
            <a:pPr algn="ctr"/>
            <a:r>
              <a:rPr lang="en-US" dirty="0" smtClean="0"/>
              <a:t>Center: mean – 6.75</a:t>
            </a:r>
          </a:p>
          <a:p>
            <a:pPr algn="ctr"/>
            <a:r>
              <a:rPr lang="en-US" dirty="0" smtClean="0"/>
              <a:t>Range</a:t>
            </a:r>
            <a:r>
              <a:rPr lang="en-US" dirty="0" smtClean="0">
                <a:sym typeface="Wingdings" pitchFamily="2" charset="2"/>
              </a:rPr>
              <a:t>: (2,12)</a:t>
            </a:r>
          </a:p>
          <a:p>
            <a:pPr algn="ctr">
              <a:buNone/>
            </a:pPr>
            <a:r>
              <a:rPr lang="en-US" b="1" u="sng" dirty="0" smtClean="0">
                <a:sym typeface="Wingdings" pitchFamily="2" charset="2"/>
              </a:rPr>
              <a:t>Comparison</a:t>
            </a:r>
          </a:p>
          <a:p>
            <a:pPr algn="ctr"/>
            <a:r>
              <a:rPr lang="en-US" dirty="0" smtClean="0"/>
              <a:t>There was more males that participated in the trials than females.  Males had a larger mean, range, and median than females did.</a:t>
            </a:r>
          </a:p>
          <a:p>
            <a:pPr algn="ctr">
              <a:buNone/>
            </a:pPr>
            <a:endParaRPr lang="en-US" dirty="0"/>
          </a:p>
        </p:txBody>
      </p:sp>
      <p:pic>
        <p:nvPicPr>
          <p:cNvPr id="4" name="Picture 3"/>
          <p:cNvPicPr/>
          <p:nvPr/>
        </p:nvPicPr>
        <p:blipFill>
          <a:blip r:embed="rId2" cstate="print"/>
          <a:srcRect/>
          <a:stretch>
            <a:fillRect/>
          </a:stretch>
        </p:blipFill>
        <p:spPr bwMode="auto">
          <a:xfrm>
            <a:off x="2971800" y="3505200"/>
            <a:ext cx="2819400" cy="31242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0" y="1066800"/>
            <a:ext cx="2971800" cy="5791200"/>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2971800" y="990600"/>
            <a:ext cx="2857500" cy="2514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Competitive Sports Data</a:t>
            </a:r>
            <a:endParaRPr lang="en-US" dirty="0"/>
          </a:p>
        </p:txBody>
      </p:sp>
      <p:sp>
        <p:nvSpPr>
          <p:cNvPr id="3" name="Content Placeholder 2"/>
          <p:cNvSpPr>
            <a:spLocks noGrp="1"/>
          </p:cNvSpPr>
          <p:nvPr>
            <p:ph idx="1"/>
          </p:nvPr>
        </p:nvSpPr>
        <p:spPr>
          <a:xfrm>
            <a:off x="6248400" y="1219200"/>
            <a:ext cx="2895600" cy="5181600"/>
          </a:xfrm>
        </p:spPr>
        <p:txBody>
          <a:bodyPr>
            <a:normAutofit fontScale="70000" lnSpcReduction="20000"/>
          </a:bodyPr>
          <a:lstStyle/>
          <a:p>
            <a:pPr algn="ctr">
              <a:buNone/>
            </a:pPr>
            <a:r>
              <a:rPr lang="en-US" b="1" u="sng" dirty="0" smtClean="0"/>
              <a:t>No</a:t>
            </a:r>
          </a:p>
          <a:p>
            <a:pPr algn="ctr"/>
            <a:r>
              <a:rPr lang="en-US" dirty="0" smtClean="0"/>
              <a:t>Shape: unimodal, right skewed</a:t>
            </a:r>
          </a:p>
          <a:p>
            <a:pPr algn="ctr"/>
            <a:r>
              <a:rPr lang="en-US" dirty="0" smtClean="0"/>
              <a:t>Center: median - 6</a:t>
            </a:r>
          </a:p>
          <a:p>
            <a:pPr algn="ctr"/>
            <a:r>
              <a:rPr lang="en-US" dirty="0" smtClean="0"/>
              <a:t>Range: (2,12)</a:t>
            </a:r>
          </a:p>
          <a:p>
            <a:pPr algn="ctr">
              <a:buNone/>
            </a:pPr>
            <a:r>
              <a:rPr lang="en-US" b="1" u="sng" dirty="0" smtClean="0"/>
              <a:t>Yes</a:t>
            </a:r>
          </a:p>
          <a:p>
            <a:pPr algn="ctr"/>
            <a:r>
              <a:rPr lang="en-US" dirty="0" smtClean="0"/>
              <a:t>Shape: unimodal, right skewed</a:t>
            </a:r>
          </a:p>
          <a:p>
            <a:pPr algn="ctr"/>
            <a:r>
              <a:rPr lang="en-US" dirty="0" smtClean="0"/>
              <a:t>Center: median– 5</a:t>
            </a:r>
          </a:p>
          <a:p>
            <a:pPr algn="ctr"/>
            <a:r>
              <a:rPr lang="en-US" dirty="0" smtClean="0"/>
              <a:t>Range</a:t>
            </a:r>
            <a:r>
              <a:rPr lang="en-US" dirty="0" smtClean="0">
                <a:sym typeface="Wingdings" pitchFamily="2" charset="2"/>
              </a:rPr>
              <a:t>: (1,11)</a:t>
            </a:r>
          </a:p>
          <a:p>
            <a:pPr algn="ctr">
              <a:buNone/>
            </a:pPr>
            <a:r>
              <a:rPr lang="en-US" b="1" u="sng" dirty="0" smtClean="0">
                <a:sym typeface="Wingdings" pitchFamily="2" charset="2"/>
              </a:rPr>
              <a:t>Comparison</a:t>
            </a:r>
          </a:p>
          <a:p>
            <a:pPr algn="ctr"/>
            <a:r>
              <a:rPr lang="en-US" dirty="0" smtClean="0"/>
              <a:t>There was more data collected for people who play sports competitively than people who don’t.  People who don’t play sports have a greater mean and median. Both groups share the same range.   </a:t>
            </a:r>
          </a:p>
          <a:p>
            <a:endParaRPr lang="en-US" dirty="0"/>
          </a:p>
        </p:txBody>
      </p:sp>
      <p:pic>
        <p:nvPicPr>
          <p:cNvPr id="4" name="Picture 3"/>
          <p:cNvPicPr/>
          <p:nvPr/>
        </p:nvPicPr>
        <p:blipFill>
          <a:blip r:embed="rId2" cstate="print"/>
          <a:srcRect/>
          <a:stretch>
            <a:fillRect/>
          </a:stretch>
        </p:blipFill>
        <p:spPr bwMode="auto">
          <a:xfrm>
            <a:off x="3276600" y="3429000"/>
            <a:ext cx="3048000" cy="2743200"/>
          </a:xfrm>
          <a:prstGeom prst="rect">
            <a:avLst/>
          </a:prstGeom>
          <a:noFill/>
          <a:ln w="9525">
            <a:noFill/>
            <a:miter lim="800000"/>
            <a:headEnd/>
            <a:tailEnd/>
          </a:ln>
        </p:spPr>
      </p:pic>
      <p:pic>
        <p:nvPicPr>
          <p:cNvPr id="5" name="Picture 4"/>
          <p:cNvPicPr/>
          <p:nvPr/>
        </p:nvPicPr>
        <p:blipFill>
          <a:blip r:embed="rId3" cstate="print"/>
          <a:srcRect/>
          <a:stretch>
            <a:fillRect/>
          </a:stretch>
        </p:blipFill>
        <p:spPr bwMode="auto">
          <a:xfrm>
            <a:off x="3200400" y="1066800"/>
            <a:ext cx="3048000" cy="1981200"/>
          </a:xfrm>
          <a:prstGeom prst="rect">
            <a:avLst/>
          </a:prstGeom>
          <a:noFill/>
          <a:ln w="9525">
            <a:noFill/>
            <a:miter lim="800000"/>
            <a:headEnd/>
            <a:tailEnd/>
          </a:ln>
        </p:spPr>
      </p:pic>
      <p:pic>
        <p:nvPicPr>
          <p:cNvPr id="7" name="Picture 6"/>
          <p:cNvPicPr/>
          <p:nvPr/>
        </p:nvPicPr>
        <p:blipFill>
          <a:blip r:embed="rId4" cstate="print"/>
          <a:srcRect t="1439" r="29787"/>
          <a:stretch>
            <a:fillRect/>
          </a:stretch>
        </p:blipFill>
        <p:spPr bwMode="auto">
          <a:xfrm>
            <a:off x="0" y="838200"/>
            <a:ext cx="3200400" cy="5867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Two-Way Frequency Table</a:t>
            </a:r>
            <a:endParaRPr lang="en-US" dirty="0"/>
          </a:p>
        </p:txBody>
      </p:sp>
      <p:pic>
        <p:nvPicPr>
          <p:cNvPr id="4" name="Picture 3"/>
          <p:cNvPicPr/>
          <p:nvPr/>
        </p:nvPicPr>
        <p:blipFill>
          <a:blip r:embed="rId2" cstate="print"/>
          <a:srcRect/>
          <a:stretch>
            <a:fillRect/>
          </a:stretch>
        </p:blipFill>
        <p:spPr bwMode="auto">
          <a:xfrm>
            <a:off x="838200" y="2133600"/>
            <a:ext cx="7543800" cy="3657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Marginal Distribution of Gender</a:t>
            </a:r>
            <a:endParaRPr lang="en-US" dirty="0"/>
          </a:p>
        </p:txBody>
      </p:sp>
      <p:sp>
        <p:nvSpPr>
          <p:cNvPr id="3" name="Content Placeholder 2"/>
          <p:cNvSpPr>
            <a:spLocks noGrp="1"/>
          </p:cNvSpPr>
          <p:nvPr>
            <p:ph idx="1"/>
          </p:nvPr>
        </p:nvSpPr>
        <p:spPr>
          <a:xfrm>
            <a:off x="4267200" y="1981200"/>
            <a:ext cx="4267200" cy="4343400"/>
          </a:xfrm>
        </p:spPr>
        <p:txBody>
          <a:bodyPr/>
          <a:lstStyle/>
          <a:p>
            <a:endParaRPr lang="en-US" dirty="0" smtClean="0"/>
          </a:p>
          <a:p>
            <a:endParaRPr lang="en-US" dirty="0" smtClean="0"/>
          </a:p>
          <a:p>
            <a:endParaRPr lang="en-US" dirty="0" smtClean="0"/>
          </a:p>
          <a:p>
            <a:r>
              <a:rPr lang="en-US" dirty="0" smtClean="0"/>
              <a:t>Males: 20/35 = 57.14%</a:t>
            </a:r>
          </a:p>
          <a:p>
            <a:pPr>
              <a:buNone/>
            </a:pPr>
            <a:endParaRPr lang="en-US" dirty="0" smtClean="0"/>
          </a:p>
          <a:p>
            <a:r>
              <a:rPr lang="en-US" dirty="0" smtClean="0"/>
              <a:t>Females: 15/35 = 42.86%</a:t>
            </a:r>
            <a:endParaRPr lang="en-US" dirty="0"/>
          </a:p>
        </p:txBody>
      </p:sp>
      <p:pic>
        <p:nvPicPr>
          <p:cNvPr id="5" name="Picture 4"/>
          <p:cNvPicPr/>
          <p:nvPr/>
        </p:nvPicPr>
        <p:blipFill>
          <a:blip r:embed="rId2" cstate="print"/>
          <a:srcRect/>
          <a:stretch>
            <a:fillRect/>
          </a:stretch>
        </p:blipFill>
        <p:spPr bwMode="auto">
          <a:xfrm>
            <a:off x="304800" y="2667000"/>
            <a:ext cx="3733800" cy="35814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481</TotalTime>
  <Words>405</Words>
  <Application>Microsoft Office PowerPoint</Application>
  <PresentationFormat>On-screen Show (4:3)</PresentationFormat>
  <Paragraphs>71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How Many Basketball Shots Can You Make In One Minute?</vt:lpstr>
      <vt:lpstr>Introduction</vt:lpstr>
      <vt:lpstr>Overall Data</vt:lpstr>
      <vt:lpstr>Normality</vt:lpstr>
      <vt:lpstr>Partner Data</vt:lpstr>
      <vt:lpstr>Gender Data</vt:lpstr>
      <vt:lpstr>Competitive Sports Data</vt:lpstr>
      <vt:lpstr>Two-Way Frequency Table</vt:lpstr>
      <vt:lpstr>Marginal Distribution of Gender</vt:lpstr>
      <vt:lpstr>Marginal Distribution of Playing Sports</vt:lpstr>
      <vt:lpstr>Conditional Distribution</vt:lpstr>
      <vt:lpstr>Bias/Error</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Many Basketball Shots Can You Make In One Minute?</dc:title>
  <dc:creator>Hildebrandt.B242</dc:creator>
  <cp:lastModifiedBy>Chris Torgalski</cp:lastModifiedBy>
  <cp:revision>25</cp:revision>
  <dcterms:created xsi:type="dcterms:W3CDTF">2011-05-16T11:32:36Z</dcterms:created>
  <dcterms:modified xsi:type="dcterms:W3CDTF">2011-05-18T00:13:32Z</dcterms:modified>
</cp:coreProperties>
</file>